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9" r:id="rId4"/>
    <p:sldId id="261" r:id="rId5"/>
    <p:sldId id="262" r:id="rId6"/>
    <p:sldId id="263" r:id="rId7"/>
    <p:sldId id="264" r:id="rId8"/>
    <p:sldId id="265"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01"/>
    <a:srgbClr val="FEA402"/>
    <a:srgbClr val="5EEC3C"/>
    <a:srgbClr val="1D3A00"/>
    <a:srgbClr val="6C1A00"/>
    <a:srgbClr val="003296"/>
    <a:srgbClr val="E39A39"/>
    <a:srgbClr val="FE9202"/>
    <a:srgbClr val="D68B1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p:scale>
          <a:sx n="102" d="100"/>
          <a:sy n="102" d="100"/>
        </p:scale>
        <p:origin x="-1208" y="-368"/>
      </p:cViewPr>
      <p:guideLst>
        <p:guide orient="horz" pos="1620"/>
        <p:guide pos="2880"/>
      </p:guideLst>
    </p:cSldViewPr>
  </p:slideViewPr>
  <p:outlineViewPr>
    <p:cViewPr>
      <p:scale>
        <a:sx n="33" d="100"/>
        <a:sy n="33" d="100"/>
      </p:scale>
      <p:origin x="0" y="66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6"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79F4D-D05F-4669-8060-C136A87B8AEE}" type="datetimeFigureOut">
              <a:rPr lang="en-US" smtClean="0"/>
              <a:t>10/2/18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C710C-46B6-478F-8FA4-93F201974908}" type="slidenum">
              <a:rPr lang="en-US" smtClean="0"/>
              <a:t>‹#›</a:t>
            </a:fld>
            <a:endParaRPr lang="en-US" dirty="0"/>
          </a:p>
        </p:txBody>
      </p:sp>
    </p:spTree>
    <p:extLst>
      <p:ext uri="{BB962C8B-B14F-4D97-AF65-F5344CB8AC3E}">
        <p14:creationId xmlns:p14="http://schemas.microsoft.com/office/powerpoint/2010/main" val="363003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8965" y="2877160"/>
            <a:ext cx="8246070" cy="763525"/>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48965" y="3640685"/>
            <a:ext cx="8246070" cy="610820"/>
          </a:xfrm>
        </p:spPr>
        <p:txBody>
          <a:bodyPr>
            <a:normAutofit/>
          </a:bodyPr>
          <a:lstStyle>
            <a:lvl1pPr marL="0" indent="0" algn="ctr">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pic>
        <p:nvPicPr>
          <p:cNvPr id="7" name="Picture 6" descr="E:\websites\free-power-point-templates\2012\logos.png">
            <a:extLst>
              <a:ext uri="{FF2B5EF4-FFF2-40B4-BE49-F238E27FC236}">
                <a16:creationId xmlns:a16="http://schemas.microsoft.com/office/drawing/2014/main" xmlns="" id="{49DC4E9E-9A51-44F0-971B-C64AE781D89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739290"/>
            <a:ext cx="8246070" cy="610820"/>
          </a:xfrm>
        </p:spPr>
        <p:txBody>
          <a:bodyPr>
            <a:normAutofit/>
          </a:bodyPr>
          <a:lstStyle>
            <a:lvl1pPr algn="ctr">
              <a:defRPr sz="3600" baseline="0">
                <a:solidFill>
                  <a:srgbClr val="FFFF00"/>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48966" y="1502815"/>
            <a:ext cx="8246070" cy="3359510"/>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1425" y="281175"/>
            <a:ext cx="6108200" cy="572644"/>
          </a:xfrm>
        </p:spPr>
        <p:txBody>
          <a:bodyPr>
            <a:normAutofit/>
          </a:bodyPr>
          <a:lstStyle>
            <a:lvl1pPr algn="l">
              <a:defRPr sz="3600">
                <a:solidFill>
                  <a:srgbClr val="FFFF00"/>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81425" y="1044701"/>
            <a:ext cx="6108200" cy="3663766"/>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7" y="1044700"/>
            <a:ext cx="8093365" cy="610820"/>
          </a:xfrm>
        </p:spPr>
        <p:txBody>
          <a:bodyPr>
            <a:normAutofit/>
          </a:bodyPr>
          <a:lstStyle>
            <a:lvl1pPr algn="ctr">
              <a:defRPr sz="3600" baseline="0">
                <a:solidFill>
                  <a:srgbClr val="FFFF00"/>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10/2/18</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
        <p:nvSpPr>
          <p:cNvPr id="7" name="TextBox 6">
            <a:extLst>
              <a:ext uri="{FF2B5EF4-FFF2-40B4-BE49-F238E27FC236}">
                <a16:creationId xmlns:a16="http://schemas.microsoft.com/office/drawing/2014/main" xmlns="" id="{BF0D6807-E193-4D56-876C-7A245CED95BA}"/>
              </a:ext>
            </a:extLst>
          </p:cNvPr>
          <p:cNvSpPr txBox="1"/>
          <p:nvPr/>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ecac-parentcenter.org/parent-training-info-center/special-education-and-ieps/" TargetMode="External"/><Relationship Id="rId4" Type="http://schemas.openxmlformats.org/officeDocument/2006/relationships/hyperlink" Target="http://www.parentcenterhub.org/repository/pa12/" TargetMode="External"/><Relationship Id="rId5" Type="http://schemas.openxmlformats.org/officeDocument/2006/relationships/hyperlink" Target="https://www2.ed.gov/parents/needs/speced/iepguide/index.html?exp=0" TargetMode="External"/><Relationship Id="rId6" Type="http://schemas.openxmlformats.org/officeDocument/2006/relationships/hyperlink" Target="http://kidshealth.org/en/parents/iep.html" TargetMode="External"/><Relationship Id="rId7" Type="http://schemas.openxmlformats.org/officeDocument/2006/relationships/hyperlink" Target="https://sites.ed.gov/idea/" TargetMode="External"/><Relationship Id="rId8" Type="http://schemas.openxmlformats.org/officeDocument/2006/relationships/hyperlink" Target="https://classroom.synonym.com/similarities-differences-between-idea-ideia-8397136.html" TargetMode="External"/><Relationship Id="rId9" Type="http://schemas.openxmlformats.org/officeDocument/2006/relationships/hyperlink" Target="https://www.understood.org/en/school-learning/your-childs-rights/basics-about-childs-rights/ada-protecting-your-childs-civil-rights" TargetMode="External"/><Relationship Id="rId1" Type="http://schemas.openxmlformats.org/officeDocument/2006/relationships/slideLayout" Target="../slideLayouts/slideLayout2.xml"/><Relationship Id="rId2" Type="http://schemas.openxmlformats.org/officeDocument/2006/relationships/hyperlink" Target="https://www.pacer.org/par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66950"/>
            <a:ext cx="8246070" cy="1447190"/>
          </a:xfrm>
        </p:spPr>
        <p:txBody>
          <a:bodyPr>
            <a:noAutofit/>
          </a:bodyPr>
          <a:lstStyle/>
          <a:p>
            <a:r>
              <a:rPr lang="en-US" sz="5400" dirty="0" smtClean="0">
                <a:solidFill>
                  <a:srgbClr val="C00000"/>
                </a:solidFill>
                <a:latin typeface="Gabriola" panose="04040605051002020D02" pitchFamily="82" charset="0"/>
              </a:rPr>
              <a:t>Advocating For Your Child with Special Needs/Exceptionalities</a:t>
            </a:r>
            <a:endParaRPr lang="en-US" sz="5400" dirty="0">
              <a:solidFill>
                <a:srgbClr val="C00000"/>
              </a:solidFill>
              <a:latin typeface="Gabriola" panose="04040605051002020D02" pitchFamily="82" charset="0"/>
            </a:endParaRPr>
          </a:p>
        </p:txBody>
      </p:sp>
      <p:sp>
        <p:nvSpPr>
          <p:cNvPr id="3" name="Subtitle 2"/>
          <p:cNvSpPr>
            <a:spLocks noGrp="1"/>
          </p:cNvSpPr>
          <p:nvPr>
            <p:ph type="subTitle" idx="1"/>
          </p:nvPr>
        </p:nvSpPr>
        <p:spPr>
          <a:xfrm>
            <a:off x="457200" y="3943350"/>
            <a:ext cx="8246070" cy="610820"/>
          </a:xfrm>
        </p:spPr>
        <p:txBody>
          <a:bodyPr/>
          <a:lstStyle/>
          <a:p>
            <a:r>
              <a:rPr lang="en-US" dirty="0" smtClean="0">
                <a:solidFill>
                  <a:schemeClr val="bg1"/>
                </a:solidFill>
                <a:latin typeface="Book Antiqua" panose="02040602050305030304" pitchFamily="18" charset="0"/>
              </a:rPr>
              <a:t>By Imani Carr</a:t>
            </a:r>
            <a:endParaRPr lang="en-US"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3639203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46070" cy="610820"/>
          </a:xfrm>
        </p:spPr>
        <p:txBody>
          <a:bodyPr>
            <a:normAutofit/>
          </a:bodyPr>
          <a:lstStyle/>
          <a:p>
            <a:r>
              <a:rPr lang="en-US" sz="2800" dirty="0" smtClean="0">
                <a:solidFill>
                  <a:srgbClr val="C00000"/>
                </a:solidFill>
                <a:latin typeface="Book Antiqua" panose="02040602050305030304" pitchFamily="18" charset="0"/>
              </a:rPr>
              <a:t>Vocabulary</a:t>
            </a:r>
            <a:r>
              <a:rPr lang="en-US" sz="2800" dirty="0" smtClean="0">
                <a:solidFill>
                  <a:srgbClr val="C00000"/>
                </a:solidFill>
                <a:latin typeface="Book Antiqua" panose="02040602050305030304" pitchFamily="18" charset="0"/>
              </a:rPr>
              <a:t>/Terms:</a:t>
            </a:r>
            <a:endParaRPr lang="en-US" sz="2800"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533400" y="1200150"/>
            <a:ext cx="8246070" cy="4038600"/>
          </a:xfrm>
        </p:spPr>
        <p:txBody>
          <a:bodyPr>
            <a:normAutofit fontScale="92500" lnSpcReduction="20000"/>
          </a:bodyPr>
          <a:lstStyle/>
          <a:p>
            <a:r>
              <a:rPr lang="en-US" sz="1400" dirty="0" smtClean="0">
                <a:solidFill>
                  <a:srgbClr val="FFC901"/>
                </a:solidFill>
                <a:latin typeface="Book Antiqua" panose="02040602050305030304" pitchFamily="18" charset="0"/>
              </a:rPr>
              <a:t>IEP</a:t>
            </a:r>
            <a:r>
              <a:rPr lang="en-US" sz="1400" dirty="0" smtClean="0">
                <a:latin typeface="Book Antiqua" panose="02040602050305030304" pitchFamily="18" charset="0"/>
              </a:rPr>
              <a:t> – Individualized Education Plan</a:t>
            </a:r>
          </a:p>
          <a:p>
            <a:r>
              <a:rPr lang="en-US" sz="1400" dirty="0" smtClean="0">
                <a:solidFill>
                  <a:srgbClr val="FFC901"/>
                </a:solidFill>
                <a:latin typeface="Book Antiqua" panose="02040602050305030304" pitchFamily="18" charset="0"/>
              </a:rPr>
              <a:t>IEE</a:t>
            </a:r>
            <a:r>
              <a:rPr lang="en-US" sz="1400" dirty="0" smtClean="0">
                <a:latin typeface="Book Antiqua" panose="02040602050305030304" pitchFamily="18" charset="0"/>
              </a:rPr>
              <a:t> – Independent Education Evaluation</a:t>
            </a:r>
          </a:p>
          <a:p>
            <a:r>
              <a:rPr lang="en-US" sz="1400" dirty="0" smtClean="0">
                <a:solidFill>
                  <a:srgbClr val="FFC901"/>
                </a:solidFill>
                <a:latin typeface="Book Antiqua" panose="02040602050305030304" pitchFamily="18" charset="0"/>
              </a:rPr>
              <a:t>504 Plan</a:t>
            </a:r>
            <a:r>
              <a:rPr lang="en-US" sz="1400" dirty="0" smtClean="0">
                <a:latin typeface="Book Antiqua" panose="02040602050305030304" pitchFamily="18" charset="0"/>
              </a:rPr>
              <a:t> – A formal plan that entitles your child to services to support their educational needs.</a:t>
            </a:r>
          </a:p>
          <a:p>
            <a:r>
              <a:rPr lang="en-US" sz="1400" dirty="0" smtClean="0">
                <a:solidFill>
                  <a:srgbClr val="FFC901"/>
                </a:solidFill>
                <a:latin typeface="Book Antiqua" panose="02040602050305030304" pitchFamily="18" charset="0"/>
              </a:rPr>
              <a:t>Advocate</a:t>
            </a:r>
            <a:r>
              <a:rPr lang="en-US" sz="1400" dirty="0" smtClean="0">
                <a:latin typeface="Book Antiqua" panose="02040602050305030304" pitchFamily="18" charset="0"/>
              </a:rPr>
              <a:t> – To “fight” for or argue for services  you have identified your child is in need of.</a:t>
            </a:r>
          </a:p>
          <a:p>
            <a:r>
              <a:rPr lang="en-US" sz="1400" dirty="0" smtClean="0">
                <a:solidFill>
                  <a:srgbClr val="FFC901"/>
                </a:solidFill>
                <a:latin typeface="Book Antiqua" panose="02040602050305030304" pitchFamily="18" charset="0"/>
              </a:rPr>
              <a:t>Prior Written Notice </a:t>
            </a:r>
            <a:r>
              <a:rPr lang="en-US" sz="1400" dirty="0" smtClean="0">
                <a:latin typeface="Book Antiqua" panose="02040602050305030304" pitchFamily="18" charset="0"/>
              </a:rPr>
              <a:t>– Explanation in writing that explain changes, additions, and denials related to your child’s specific needs or assessment of needs. * (3-Words that can change your experience.)</a:t>
            </a:r>
          </a:p>
          <a:p>
            <a:r>
              <a:rPr lang="en-US" sz="1400" dirty="0" smtClean="0">
                <a:solidFill>
                  <a:srgbClr val="FFC901"/>
                </a:solidFill>
                <a:latin typeface="Book Antiqua" panose="02040602050305030304" pitchFamily="18" charset="0"/>
              </a:rPr>
              <a:t>Assessment</a:t>
            </a:r>
            <a:r>
              <a:rPr lang="en-US" sz="1400" dirty="0" smtClean="0">
                <a:latin typeface="Book Antiqua" panose="02040602050305030304" pitchFamily="18" charset="0"/>
              </a:rPr>
              <a:t> – A test/probe designed to identify growth and/or needs.</a:t>
            </a:r>
          </a:p>
          <a:p>
            <a:r>
              <a:rPr lang="en-US" sz="1400" dirty="0" smtClean="0">
                <a:solidFill>
                  <a:srgbClr val="FFC901"/>
                </a:solidFill>
                <a:latin typeface="Book Antiqua" panose="02040602050305030304" pitchFamily="18" charset="0"/>
              </a:rPr>
              <a:t>LRE</a:t>
            </a:r>
            <a:r>
              <a:rPr lang="en-US" sz="1400" dirty="0" smtClean="0">
                <a:latin typeface="Book Antiqua" panose="02040602050305030304" pitchFamily="18" charset="0"/>
              </a:rPr>
              <a:t> – Least Restrictive Environment</a:t>
            </a:r>
          </a:p>
          <a:p>
            <a:r>
              <a:rPr lang="en-US" sz="1400" dirty="0" smtClean="0">
                <a:solidFill>
                  <a:srgbClr val="FFC901"/>
                </a:solidFill>
                <a:latin typeface="Book Antiqua" panose="02040602050305030304" pitchFamily="18" charset="0"/>
              </a:rPr>
              <a:t>Accommodation</a:t>
            </a:r>
            <a:r>
              <a:rPr lang="en-US" sz="1400" dirty="0" smtClean="0">
                <a:latin typeface="Book Antiqua" panose="02040602050305030304" pitchFamily="18" charset="0"/>
              </a:rPr>
              <a:t> – A change to or in your child’s environment or education program.</a:t>
            </a:r>
          </a:p>
          <a:p>
            <a:r>
              <a:rPr lang="en-US" sz="1400" dirty="0" smtClean="0">
                <a:solidFill>
                  <a:srgbClr val="FFC901"/>
                </a:solidFill>
                <a:latin typeface="Book Antiqua" panose="02040602050305030304" pitchFamily="18" charset="0"/>
              </a:rPr>
              <a:t>AT</a:t>
            </a:r>
            <a:r>
              <a:rPr lang="en-US" sz="1400" dirty="0" smtClean="0">
                <a:latin typeface="Book Antiqua" panose="02040602050305030304" pitchFamily="18" charset="0"/>
              </a:rPr>
              <a:t> – Assistive Technology</a:t>
            </a:r>
          </a:p>
          <a:p>
            <a:r>
              <a:rPr lang="en-US" sz="1400" dirty="0" smtClean="0">
                <a:solidFill>
                  <a:srgbClr val="FFC901"/>
                </a:solidFill>
                <a:latin typeface="Book Antiqua" panose="02040602050305030304" pitchFamily="18" charset="0"/>
              </a:rPr>
              <a:t>BIP</a:t>
            </a:r>
            <a:r>
              <a:rPr lang="en-US" sz="1400" dirty="0" smtClean="0">
                <a:latin typeface="Book Antiqua" panose="02040602050305030304" pitchFamily="18" charset="0"/>
              </a:rPr>
              <a:t> – Behavior Improvement Plan</a:t>
            </a:r>
          </a:p>
          <a:p>
            <a:r>
              <a:rPr lang="en-US" sz="1400" dirty="0" smtClean="0">
                <a:solidFill>
                  <a:srgbClr val="FFC901"/>
                </a:solidFill>
                <a:latin typeface="Book Antiqua" panose="02040602050305030304" pitchFamily="18" charset="0"/>
              </a:rPr>
              <a:t>Disability</a:t>
            </a:r>
            <a:r>
              <a:rPr lang="en-US" sz="1400" dirty="0" smtClean="0">
                <a:latin typeface="Book Antiqua" panose="02040602050305030304" pitchFamily="18" charset="0"/>
              </a:rPr>
              <a:t> – A condition recognized by law that impacts your child’s learning, cognition, and physical interaction with the learning environment.</a:t>
            </a:r>
          </a:p>
          <a:p>
            <a:r>
              <a:rPr lang="en-US" sz="1400" dirty="0" smtClean="0">
                <a:solidFill>
                  <a:srgbClr val="FFC901"/>
                </a:solidFill>
                <a:latin typeface="Book Antiqua" panose="02040602050305030304" pitchFamily="18" charset="0"/>
              </a:rPr>
              <a:t>Due Process </a:t>
            </a:r>
            <a:r>
              <a:rPr lang="en-US" sz="1400" dirty="0" smtClean="0">
                <a:latin typeface="Book Antiqua" panose="02040602050305030304" pitchFamily="18" charset="0"/>
              </a:rPr>
              <a:t>– The formal process by which disputes are resolved.</a:t>
            </a:r>
          </a:p>
          <a:p>
            <a:r>
              <a:rPr lang="en-US" sz="1400" dirty="0" smtClean="0">
                <a:solidFill>
                  <a:srgbClr val="FFC901"/>
                </a:solidFill>
                <a:latin typeface="Book Antiqua" panose="02040602050305030304" pitchFamily="18" charset="0"/>
              </a:rPr>
              <a:t>IDEA/IDEIA/ADA</a:t>
            </a:r>
            <a:r>
              <a:rPr lang="en-US" sz="1400" dirty="0" smtClean="0">
                <a:latin typeface="Book Antiqua" panose="02040602050305030304" pitchFamily="18" charset="0"/>
              </a:rPr>
              <a:t> – The nation’s federal law for individuals with disabilities and special education needs.</a:t>
            </a:r>
          </a:p>
          <a:p>
            <a:r>
              <a:rPr lang="en-US" sz="1400" dirty="0" smtClean="0">
                <a:solidFill>
                  <a:srgbClr val="FFC901"/>
                </a:solidFill>
                <a:latin typeface="Book Antiqua" panose="02040602050305030304" pitchFamily="18" charset="0"/>
              </a:rPr>
              <a:t>Modification</a:t>
            </a:r>
            <a:r>
              <a:rPr lang="en-US" sz="1400" dirty="0" smtClean="0">
                <a:latin typeface="Book Antiqua" panose="02040602050305030304" pitchFamily="18" charset="0"/>
              </a:rPr>
              <a:t> – A change in what the student is expected to demonstrate.</a:t>
            </a:r>
          </a:p>
          <a:p>
            <a:r>
              <a:rPr lang="en-US" sz="1400" dirty="0" smtClean="0">
                <a:solidFill>
                  <a:srgbClr val="FFC901"/>
                </a:solidFill>
                <a:latin typeface="Book Antiqua" panose="02040602050305030304" pitchFamily="18" charset="0"/>
              </a:rPr>
              <a:t>Intervention</a:t>
            </a:r>
            <a:r>
              <a:rPr lang="en-US" sz="1400" dirty="0" smtClean="0">
                <a:latin typeface="Book Antiqua" panose="02040602050305030304" pitchFamily="18" charset="0"/>
              </a:rPr>
              <a:t> – Services secured that are designed to help your child reach his/her goals.</a:t>
            </a:r>
          </a:p>
          <a:p>
            <a:r>
              <a:rPr lang="en-US" sz="1400" dirty="0" smtClean="0">
                <a:solidFill>
                  <a:srgbClr val="FFC901"/>
                </a:solidFill>
                <a:latin typeface="Book Antiqua" panose="02040602050305030304" pitchFamily="18" charset="0"/>
              </a:rPr>
              <a:t>Progress Monitoring/Report</a:t>
            </a:r>
            <a:r>
              <a:rPr lang="en-US" sz="1400" dirty="0" smtClean="0">
                <a:latin typeface="Book Antiqua" panose="02040602050305030304" pitchFamily="18" charset="0"/>
              </a:rPr>
              <a:t> – Regular assessment of your child’s performance and advancement toward goals.</a:t>
            </a:r>
          </a:p>
          <a:p>
            <a:endParaRPr lang="en-US" sz="1300" dirty="0" smtClean="0">
              <a:latin typeface="Book Antiqua" panose="02040602050305030304" pitchFamily="18" charset="0"/>
            </a:endParaRPr>
          </a:p>
          <a:p>
            <a:endParaRPr lang="en-US" sz="1600" dirty="0" smtClean="0">
              <a:latin typeface="Book Antiqua" panose="02040602050305030304" pitchFamily="18" charset="0"/>
            </a:endParaRPr>
          </a:p>
          <a:p>
            <a:endParaRPr lang="en-US" dirty="0">
              <a:latin typeface="Book Antiqua" panose="02040602050305030304" pitchFamily="18" charset="0"/>
            </a:endParaRPr>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1000"/>
                                        <p:tgtEl>
                                          <p:spTgt spid="3">
                                            <p:txEl>
                                              <p:pRg st="12" end="12"/>
                                            </p:txEl>
                                          </p:spTgt>
                                        </p:tgtEl>
                                      </p:cBhvr>
                                    </p:animEffect>
                                    <p:anim calcmode="lin" valueType="num">
                                      <p:cBhvr>
                                        <p:cTn id="6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1000"/>
                                        <p:tgtEl>
                                          <p:spTgt spid="3">
                                            <p:txEl>
                                              <p:pRg st="13" end="13"/>
                                            </p:txEl>
                                          </p:spTgt>
                                        </p:tgtEl>
                                      </p:cBhvr>
                                    </p:animEffect>
                                    <p:anim calcmode="lin" valueType="num">
                                      <p:cBhvr>
                                        <p:cTn id="7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1000"/>
                                        <p:tgtEl>
                                          <p:spTgt spid="3">
                                            <p:txEl>
                                              <p:pRg st="15" end="15"/>
                                            </p:txEl>
                                          </p:spTgt>
                                        </p:tgtEl>
                                      </p:cBhvr>
                                    </p:animEffect>
                                    <p:anim calcmode="lin" valueType="num">
                                      <p:cBhvr>
                                        <p:cTn id="8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Book Antiqua" panose="02040602050305030304" pitchFamily="18" charset="0"/>
              </a:rPr>
              <a:t>What is an IEP meeting?</a:t>
            </a:r>
            <a:endParaRPr lang="en-US" dirty="0">
              <a:latin typeface="Book Antiqua" panose="02040602050305030304" pitchFamily="18" charset="0"/>
            </a:endParaRPr>
          </a:p>
        </p:txBody>
      </p:sp>
      <p:sp>
        <p:nvSpPr>
          <p:cNvPr id="5" name="Content Placeholder 4"/>
          <p:cNvSpPr>
            <a:spLocks noGrp="1"/>
          </p:cNvSpPr>
          <p:nvPr>
            <p:ph idx="1"/>
          </p:nvPr>
        </p:nvSpPr>
        <p:spPr/>
        <p:txBody>
          <a:bodyPr/>
          <a:lstStyle/>
          <a:p>
            <a:r>
              <a:rPr lang="en-US" sz="1800" dirty="0" smtClean="0">
                <a:latin typeface="Book Antiqua" panose="02040602050305030304" pitchFamily="18" charset="0"/>
              </a:rPr>
              <a:t>A meeting in which you, the parent/guardian, and your child’s special education team meets to discuss your child’s assessed needs and plans to address those needs. Individuals may include the following;</a:t>
            </a:r>
          </a:p>
          <a:p>
            <a:pPr lvl="1"/>
            <a:r>
              <a:rPr lang="en-US" sz="1800" dirty="0" smtClean="0">
                <a:latin typeface="Book Antiqua" panose="02040602050305030304" pitchFamily="18" charset="0"/>
              </a:rPr>
              <a:t>General Education and Special Education Teachers.</a:t>
            </a:r>
          </a:p>
          <a:p>
            <a:pPr lvl="1"/>
            <a:r>
              <a:rPr lang="en-US" sz="1800" dirty="0" smtClean="0">
                <a:latin typeface="Book Antiqua" panose="02040602050305030304" pitchFamily="18" charset="0"/>
              </a:rPr>
              <a:t>Instructional Coach/Coaches</a:t>
            </a:r>
          </a:p>
          <a:p>
            <a:pPr lvl="1"/>
            <a:r>
              <a:rPr lang="en-US" sz="1800" dirty="0" smtClean="0">
                <a:latin typeface="Book Antiqua" panose="02040602050305030304" pitchFamily="18" charset="0"/>
              </a:rPr>
              <a:t>Speech Therapists</a:t>
            </a:r>
          </a:p>
          <a:p>
            <a:pPr lvl="1"/>
            <a:r>
              <a:rPr lang="en-US" sz="1800" dirty="0" smtClean="0">
                <a:latin typeface="Book Antiqua" panose="02040602050305030304" pitchFamily="18" charset="0"/>
              </a:rPr>
              <a:t>Occupational Therapists</a:t>
            </a:r>
          </a:p>
          <a:p>
            <a:pPr lvl="1"/>
            <a:r>
              <a:rPr lang="en-US" sz="1800" dirty="0" smtClean="0">
                <a:latin typeface="Book Antiqua" panose="02040602050305030304" pitchFamily="18" charset="0"/>
              </a:rPr>
              <a:t>School Administrator</a:t>
            </a:r>
          </a:p>
          <a:p>
            <a:pPr lvl="1"/>
            <a:r>
              <a:rPr lang="en-US" sz="1800" dirty="0" smtClean="0">
                <a:latin typeface="Book Antiqua" panose="02040602050305030304" pitchFamily="18" charset="0"/>
              </a:rPr>
              <a:t>Interventionists</a:t>
            </a:r>
          </a:p>
          <a:p>
            <a:pPr lvl="1"/>
            <a:endParaRPr lang="en-US" sz="2000" dirty="0" smtClean="0">
              <a:latin typeface="Book Antiqua" panose="02040602050305030304" pitchFamily="18" charset="0"/>
            </a:endParaRPr>
          </a:p>
          <a:p>
            <a:pPr lvl="1"/>
            <a:endParaRPr lang="en-US" dirty="0">
              <a:latin typeface="Book Antiqua" panose="02040602050305030304" pitchFamily="18" charset="0"/>
            </a:endParaRPr>
          </a:p>
        </p:txBody>
      </p:sp>
    </p:spTree>
    <p:extLst>
      <p:ext uri="{BB962C8B-B14F-4D97-AF65-F5344CB8AC3E}">
        <p14:creationId xmlns:p14="http://schemas.microsoft.com/office/powerpoint/2010/main" val="1101633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anim calcmode="lin" valueType="num">
                                      <p:cBhvr>
                                        <p:cTn id="3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8246070" cy="610820"/>
          </a:xfrm>
        </p:spPr>
        <p:txBody>
          <a:bodyPr>
            <a:normAutofit/>
          </a:bodyPr>
          <a:lstStyle/>
          <a:p>
            <a:r>
              <a:rPr lang="en-US" sz="2800" dirty="0" smtClean="0">
                <a:solidFill>
                  <a:srgbClr val="FFC901"/>
                </a:solidFill>
                <a:latin typeface="Book Antiqua" panose="02040602050305030304" pitchFamily="18" charset="0"/>
              </a:rPr>
              <a:t>Is Your Attendance Necessary?</a:t>
            </a:r>
            <a:endParaRPr lang="en-US" sz="2800" dirty="0">
              <a:solidFill>
                <a:srgbClr val="FFC901"/>
              </a:solidFill>
              <a:latin typeface="Book Antiqua" panose="02040602050305030304" pitchFamily="18" charset="0"/>
            </a:endParaRPr>
          </a:p>
        </p:txBody>
      </p:sp>
      <p:sp>
        <p:nvSpPr>
          <p:cNvPr id="3" name="Content Placeholder 2"/>
          <p:cNvSpPr>
            <a:spLocks noGrp="1"/>
          </p:cNvSpPr>
          <p:nvPr>
            <p:ph idx="1"/>
          </p:nvPr>
        </p:nvSpPr>
        <p:spPr>
          <a:xfrm>
            <a:off x="457200" y="1809750"/>
            <a:ext cx="8246070" cy="1371600"/>
          </a:xfrm>
        </p:spPr>
        <p:txBody>
          <a:bodyPr>
            <a:normAutofit fontScale="92500" lnSpcReduction="10000"/>
          </a:bodyPr>
          <a:lstStyle/>
          <a:p>
            <a:pPr marL="0" indent="0">
              <a:buNone/>
            </a:pPr>
            <a:r>
              <a:rPr lang="en-US" sz="2400" dirty="0" smtClean="0">
                <a:latin typeface="Book Antiqua" panose="02040602050305030304" pitchFamily="18" charset="0"/>
              </a:rPr>
              <a:t>Yes! Your attendance is essential, because YOU are your child’s advocate. YOU are the individual who knows your child better than anyone else. YOU are the one who needs to argue for or against services.</a:t>
            </a:r>
            <a:endParaRPr lang="en-US" sz="2400" dirty="0">
              <a:latin typeface="Book Antiqua" panose="02040602050305030304" pitchFamily="18" charset="0"/>
            </a:endParaRPr>
          </a:p>
          <a:p>
            <a:endParaRPr lang="en-US" dirty="0"/>
          </a:p>
          <a:p>
            <a:endParaRPr lang="en-US" dirty="0"/>
          </a:p>
        </p:txBody>
      </p:sp>
    </p:spTree>
    <p:extLst>
      <p:ext uri="{BB962C8B-B14F-4D97-AF65-F5344CB8AC3E}">
        <p14:creationId xmlns:p14="http://schemas.microsoft.com/office/powerpoint/2010/main" val="441369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133350"/>
            <a:ext cx="6710175" cy="914400"/>
          </a:xfrm>
        </p:spPr>
        <p:txBody>
          <a:bodyPr>
            <a:normAutofit fontScale="90000"/>
          </a:bodyPr>
          <a:lstStyle/>
          <a:p>
            <a:r>
              <a:rPr lang="en-US" dirty="0" smtClean="0">
                <a:latin typeface="Book Antiqua" panose="02040602050305030304" pitchFamily="18" charset="0"/>
              </a:rPr>
              <a:t>What Parents/Guardians Should Know…</a:t>
            </a:r>
            <a:endParaRPr lang="en-US" dirty="0">
              <a:latin typeface="Book Antiqua" panose="02040602050305030304" pitchFamily="18" charset="0"/>
            </a:endParaRPr>
          </a:p>
        </p:txBody>
      </p:sp>
      <p:sp>
        <p:nvSpPr>
          <p:cNvPr id="5" name="Content Placeholder 4"/>
          <p:cNvSpPr>
            <a:spLocks noGrp="1"/>
          </p:cNvSpPr>
          <p:nvPr>
            <p:ph idx="1"/>
          </p:nvPr>
        </p:nvSpPr>
        <p:spPr>
          <a:xfrm>
            <a:off x="2281424" y="1044701"/>
            <a:ext cx="6710175" cy="3663766"/>
          </a:xfrm>
        </p:spPr>
        <p:txBody>
          <a:bodyPr>
            <a:normAutofit fontScale="92500" lnSpcReduction="10000"/>
          </a:bodyPr>
          <a:lstStyle/>
          <a:p>
            <a:pPr marL="400050"/>
            <a:r>
              <a:rPr lang="en-US" sz="1800" dirty="0" smtClean="0">
                <a:latin typeface="Book Antiqua" panose="02040602050305030304" pitchFamily="18" charset="0"/>
              </a:rPr>
              <a:t>Your child’s IEP team members are NOT the only experts. Your knowledge of your child can help determine what’s best.</a:t>
            </a:r>
          </a:p>
          <a:p>
            <a:pPr marL="400050"/>
            <a:r>
              <a:rPr lang="en-US" sz="1800" dirty="0" smtClean="0">
                <a:latin typeface="Book Antiqua" panose="02040602050305030304" pitchFamily="18" charset="0"/>
              </a:rPr>
              <a:t>Make ALL requests IN WRITING including requests for assessments, IEP meetings, and all related services.</a:t>
            </a:r>
          </a:p>
          <a:p>
            <a:pPr marL="400050"/>
            <a:r>
              <a:rPr lang="en-US" sz="1800" dirty="0" smtClean="0">
                <a:latin typeface="Book Antiqua" panose="02040602050305030304" pitchFamily="18" charset="0"/>
              </a:rPr>
              <a:t>You have the RIGHT to reschedule a meeting.</a:t>
            </a:r>
          </a:p>
          <a:p>
            <a:pPr marL="400050"/>
            <a:r>
              <a:rPr lang="en-US" sz="1800" dirty="0" smtClean="0">
                <a:latin typeface="Book Antiqua" panose="02040602050305030304" pitchFamily="18" charset="0"/>
              </a:rPr>
              <a:t>Read the Procedural Safeguards! The information is your friend. It stipulates Prior Notice procedures.</a:t>
            </a:r>
          </a:p>
          <a:p>
            <a:pPr marL="400050"/>
            <a:r>
              <a:rPr lang="en-US" sz="1800" dirty="0" smtClean="0">
                <a:latin typeface="Book Antiqua" panose="02040602050305030304" pitchFamily="18" charset="0"/>
              </a:rPr>
              <a:t>Request the assessment that supports the need for the service as opposed to requesting the service.</a:t>
            </a:r>
          </a:p>
          <a:p>
            <a:pPr marL="400050"/>
            <a:r>
              <a:rPr lang="en-US" sz="1800" dirty="0" smtClean="0">
                <a:latin typeface="Book Antiqua" panose="02040602050305030304" pitchFamily="18" charset="0"/>
              </a:rPr>
              <a:t>Get explanations prior to the IEP meeting.</a:t>
            </a:r>
          </a:p>
          <a:p>
            <a:pPr marL="400050"/>
            <a:r>
              <a:rPr lang="en-US" sz="1800" dirty="0" smtClean="0">
                <a:latin typeface="Book Antiqua" panose="02040602050305030304" pitchFamily="18" charset="0"/>
              </a:rPr>
              <a:t>All goals/objectives of the IEP should be measurable.</a:t>
            </a:r>
          </a:p>
          <a:p>
            <a:pPr marL="400050"/>
            <a:r>
              <a:rPr lang="en-US" sz="1800" dirty="0" smtClean="0">
                <a:latin typeface="Book Antiqua" panose="02040602050305030304" pitchFamily="18" charset="0"/>
              </a:rPr>
              <a:t>Know or at least become familiar with grade level standards.</a:t>
            </a:r>
          </a:p>
          <a:p>
            <a:pPr marL="400050"/>
            <a:r>
              <a:rPr lang="en-US" sz="1800" dirty="0" smtClean="0">
                <a:latin typeface="Book Antiqua" panose="02040602050305030304" pitchFamily="18" charset="0"/>
              </a:rPr>
              <a:t>ASK QUESTIONS</a:t>
            </a:r>
          </a:p>
          <a:p>
            <a:pPr marL="400050"/>
            <a:endParaRPr lang="en-US" sz="2000" dirty="0" smtClean="0">
              <a:latin typeface="Book Antiqua" panose="02040602050305030304" pitchFamily="18" charset="0"/>
            </a:endParaRPr>
          </a:p>
          <a:p>
            <a:pPr marL="400050"/>
            <a:endParaRPr lang="en-US" sz="2000" dirty="0" smtClean="0">
              <a:latin typeface="Book Antiqua" panose="02040602050305030304" pitchFamily="18" charset="0"/>
            </a:endParaRPr>
          </a:p>
          <a:p>
            <a:pPr marL="400050"/>
            <a:endParaRPr lang="en-US" sz="2000" dirty="0" smtClean="0">
              <a:latin typeface="Book Antiqua" panose="02040602050305030304" pitchFamily="18" charset="0"/>
            </a:endParaRPr>
          </a:p>
          <a:p>
            <a:pPr marL="400050"/>
            <a:endParaRPr lang="en-US" sz="2000" dirty="0" smtClean="0">
              <a:latin typeface="Book Antiqua" panose="02040602050305030304" pitchFamily="18" charset="0"/>
            </a:endParaRPr>
          </a:p>
          <a:p>
            <a:pPr marL="400050"/>
            <a:endParaRPr lang="en-US" sz="2000" dirty="0" smtClean="0">
              <a:latin typeface="Book Antiqua" panose="02040602050305030304" pitchFamily="18" charset="0"/>
            </a:endParaRPr>
          </a:p>
          <a:p>
            <a:pPr lvl="1"/>
            <a:endParaRPr lang="en-US" dirty="0">
              <a:latin typeface="Book Antiqua" panose="02040602050305030304" pitchFamily="18" charset="0"/>
            </a:endParaRPr>
          </a:p>
        </p:txBody>
      </p:sp>
    </p:spTree>
    <p:extLst>
      <p:ext uri="{BB962C8B-B14F-4D97-AF65-F5344CB8AC3E}">
        <p14:creationId xmlns:p14="http://schemas.microsoft.com/office/powerpoint/2010/main" val="754448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anim calcmode="lin" valueType="num">
                                      <p:cBhvr>
                                        <p:cTn id="3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1000"/>
                                        <p:tgtEl>
                                          <p:spTgt spid="5">
                                            <p:txEl>
                                              <p:pRg st="8" end="8"/>
                                            </p:txEl>
                                          </p:spTgt>
                                        </p:tgtEl>
                                      </p:cBhvr>
                                    </p:animEffect>
                                    <p:anim calcmode="lin" valueType="num">
                                      <p:cBhvr>
                                        <p:cTn id="4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4350"/>
            <a:ext cx="8246070" cy="610820"/>
          </a:xfrm>
        </p:spPr>
        <p:txBody>
          <a:bodyPr>
            <a:normAutofit/>
          </a:bodyPr>
          <a:lstStyle/>
          <a:p>
            <a:r>
              <a:rPr lang="en-US" sz="2800" dirty="0" smtClean="0">
                <a:solidFill>
                  <a:srgbClr val="FFC901"/>
                </a:solidFill>
                <a:latin typeface="Book Antiqua" panose="02040602050305030304" pitchFamily="18" charset="0"/>
              </a:rPr>
              <a:t>Questions to Ask</a:t>
            </a:r>
            <a:endParaRPr lang="en-US" sz="2800" dirty="0">
              <a:solidFill>
                <a:srgbClr val="FFC901"/>
              </a:solidFill>
              <a:latin typeface="Book Antiqua" panose="02040602050305030304" pitchFamily="18" charset="0"/>
            </a:endParaRPr>
          </a:p>
        </p:txBody>
      </p:sp>
      <p:sp>
        <p:nvSpPr>
          <p:cNvPr id="3" name="Content Placeholder 2"/>
          <p:cNvSpPr>
            <a:spLocks noGrp="1"/>
          </p:cNvSpPr>
          <p:nvPr>
            <p:ph idx="1"/>
          </p:nvPr>
        </p:nvSpPr>
        <p:spPr>
          <a:xfrm>
            <a:off x="457200" y="1123950"/>
            <a:ext cx="8246070" cy="3581400"/>
          </a:xfrm>
        </p:spPr>
        <p:txBody>
          <a:bodyPr>
            <a:normAutofit fontScale="70000" lnSpcReduction="20000"/>
          </a:bodyPr>
          <a:lstStyle/>
          <a:p>
            <a:r>
              <a:rPr lang="en-US" sz="1800" dirty="0" smtClean="0">
                <a:latin typeface="Book Antiqua" panose="02040602050305030304" pitchFamily="18" charset="0"/>
              </a:rPr>
              <a:t>What’s the goal of the IEP meeting?</a:t>
            </a:r>
          </a:p>
          <a:p>
            <a:r>
              <a:rPr lang="en-US" sz="1800" dirty="0" smtClean="0">
                <a:latin typeface="Book Antiqua" panose="02040602050305030304" pitchFamily="18" charset="0"/>
              </a:rPr>
              <a:t>May I have prior access to IEP/504 documents and/or notes we will be reviewing?</a:t>
            </a:r>
          </a:p>
          <a:p>
            <a:r>
              <a:rPr lang="en-US" sz="1800" dirty="0" smtClean="0">
                <a:latin typeface="Book Antiqua" panose="02040602050305030304" pitchFamily="18" charset="0"/>
              </a:rPr>
              <a:t>Who is part of my child’s IEP team and how do they support my child?</a:t>
            </a:r>
          </a:p>
          <a:p>
            <a:r>
              <a:rPr lang="en-US" sz="1800" dirty="0" smtClean="0">
                <a:latin typeface="Book Antiqua" panose="02040602050305030304" pitchFamily="18" charset="0"/>
              </a:rPr>
              <a:t>What behaviors are you noticing in my child? How do they compare with his/her peers?</a:t>
            </a:r>
          </a:p>
          <a:p>
            <a:r>
              <a:rPr lang="en-US" sz="1800" dirty="0">
                <a:latin typeface="Book Antiqua" panose="02040602050305030304" pitchFamily="18" charset="0"/>
              </a:rPr>
              <a:t>What is my child’s diagnosis</a:t>
            </a:r>
            <a:r>
              <a:rPr lang="en-US" sz="1800" dirty="0" smtClean="0">
                <a:latin typeface="Book Antiqua" panose="02040602050305030304" pitchFamily="18" charset="0"/>
              </a:rPr>
              <a:t>?</a:t>
            </a:r>
          </a:p>
          <a:p>
            <a:r>
              <a:rPr lang="en-US" sz="1800" dirty="0" smtClean="0">
                <a:latin typeface="Book Antiqua" panose="02040602050305030304" pitchFamily="18" charset="0"/>
              </a:rPr>
              <a:t>Who assessed my child, what are their qualifications, and what was used to assess my child?</a:t>
            </a:r>
          </a:p>
          <a:p>
            <a:r>
              <a:rPr lang="en-US" sz="1800" dirty="0" smtClean="0">
                <a:latin typeface="Book Antiqua" panose="02040602050305030304" pitchFamily="18" charset="0"/>
              </a:rPr>
              <a:t>What are my child’s goals? Are the goals measurable?</a:t>
            </a:r>
          </a:p>
          <a:p>
            <a:r>
              <a:rPr lang="en-US" sz="1800" dirty="0">
                <a:latin typeface="Book Antiqua" panose="02040602050305030304" pitchFamily="18" charset="0"/>
              </a:rPr>
              <a:t>What does my child’s day look like? Who provides services to my child? When? How often</a:t>
            </a:r>
            <a:r>
              <a:rPr lang="en-US" sz="1800" dirty="0" smtClean="0">
                <a:latin typeface="Book Antiqua" panose="02040602050305030304" pitchFamily="18" charset="0"/>
              </a:rPr>
              <a:t>?</a:t>
            </a:r>
          </a:p>
          <a:p>
            <a:r>
              <a:rPr lang="en-US" sz="1800" dirty="0">
                <a:latin typeface="Book Antiqua" panose="02040602050305030304" pitchFamily="18" charset="0"/>
              </a:rPr>
              <a:t>If this is NOT an initial meeting, how </a:t>
            </a:r>
            <a:r>
              <a:rPr lang="en-US" sz="1800" dirty="0" smtClean="0">
                <a:latin typeface="Book Antiqua" panose="02040602050305030304" pitchFamily="18" charset="0"/>
              </a:rPr>
              <a:t>is my child progressing toward goals?</a:t>
            </a:r>
          </a:p>
          <a:p>
            <a:r>
              <a:rPr lang="en-US" sz="1800" dirty="0" smtClean="0">
                <a:latin typeface="Book Antiqua" panose="02040602050305030304" pitchFamily="18" charset="0"/>
              </a:rPr>
              <a:t>How is progress monitored? How are the goals measured? How often?</a:t>
            </a:r>
          </a:p>
          <a:p>
            <a:r>
              <a:rPr lang="en-US" sz="1800" dirty="0" smtClean="0">
                <a:latin typeface="Book Antiqua" panose="02040602050305030304" pitchFamily="18" charset="0"/>
              </a:rPr>
              <a:t>How does my child’s progress compare to grade level expectations?</a:t>
            </a:r>
          </a:p>
          <a:p>
            <a:r>
              <a:rPr lang="en-US" sz="1800" dirty="0" smtClean="0">
                <a:latin typeface="Book Antiqua" panose="02040602050305030304" pitchFamily="18" charset="0"/>
              </a:rPr>
              <a:t>What are any interventions being recommended? How will that look in my child’s general education classroom?</a:t>
            </a:r>
          </a:p>
          <a:p>
            <a:r>
              <a:rPr lang="en-US" sz="1800" dirty="0" smtClean="0">
                <a:latin typeface="Book Antiqua" panose="02040602050305030304" pitchFamily="18" charset="0"/>
              </a:rPr>
              <a:t>When interventions are ineffective, how will you inform me of the need for changes?</a:t>
            </a:r>
          </a:p>
          <a:p>
            <a:r>
              <a:rPr lang="en-US" sz="1800" dirty="0" smtClean="0">
                <a:latin typeface="Book Antiqua" panose="02040602050305030304" pitchFamily="18" charset="0"/>
              </a:rPr>
              <a:t>If changes are recommended, when will they take place?</a:t>
            </a:r>
          </a:p>
          <a:p>
            <a:r>
              <a:rPr lang="en-US" sz="1800" dirty="0" smtClean="0">
                <a:latin typeface="Book Antiqua" panose="02040602050305030304" pitchFamily="18" charset="0"/>
              </a:rPr>
              <a:t>How can I best support my child at home? What interventions can I use?</a:t>
            </a:r>
          </a:p>
          <a:p>
            <a:r>
              <a:rPr lang="en-US" sz="1800" dirty="0" smtClean="0">
                <a:latin typeface="Book Antiqua" panose="02040602050305030304" pitchFamily="18" charset="0"/>
              </a:rPr>
              <a:t>Who is my point of contact?</a:t>
            </a:r>
          </a:p>
          <a:p>
            <a:r>
              <a:rPr lang="en-US" sz="1800" dirty="0" smtClean="0">
                <a:latin typeface="Book Antiqua" panose="02040602050305030304" pitchFamily="18" charset="0"/>
              </a:rPr>
              <a:t>What does that mean??</a:t>
            </a:r>
          </a:p>
          <a:p>
            <a:endParaRPr lang="en-US" sz="1800" dirty="0" smtClean="0">
              <a:latin typeface="Book Antiqua" panose="02040602050305030304" pitchFamily="18" charset="0"/>
            </a:endParaRPr>
          </a:p>
          <a:p>
            <a:endParaRPr lang="en-US" sz="1800" dirty="0" smtClean="0">
              <a:latin typeface="Book Antiqua" panose="02040602050305030304" pitchFamily="18" charset="0"/>
            </a:endParaRPr>
          </a:p>
          <a:p>
            <a:endParaRPr lang="en-US" sz="1800" dirty="0" smtClean="0">
              <a:latin typeface="Book Antiqua" panose="02040602050305030304" pitchFamily="18" charset="0"/>
            </a:endParaRPr>
          </a:p>
          <a:p>
            <a:endParaRPr lang="en-US" sz="1400" dirty="0" smtClean="0">
              <a:latin typeface="Book Antiqua" panose="02040602050305030304" pitchFamily="18" charset="0"/>
            </a:endParaRPr>
          </a:p>
          <a:p>
            <a:endParaRPr lang="en-US" sz="1400" dirty="0" smtClean="0">
              <a:latin typeface="Book Antiqua" panose="02040602050305030304" pitchFamily="18" charset="0"/>
            </a:endParaRPr>
          </a:p>
          <a:p>
            <a:endParaRPr lang="en-US" sz="1400" dirty="0" smtClean="0">
              <a:latin typeface="Book Antiqua" panose="02040602050305030304" pitchFamily="18" charset="0"/>
            </a:endParaRPr>
          </a:p>
          <a:p>
            <a:endParaRPr lang="en-US" sz="1300" dirty="0" smtClean="0">
              <a:latin typeface="Book Antiqua" panose="02040602050305030304" pitchFamily="18" charset="0"/>
            </a:endParaRPr>
          </a:p>
          <a:p>
            <a:endParaRPr lang="en-US" sz="1600" dirty="0" smtClean="0">
              <a:latin typeface="Book Antiqua" panose="02040602050305030304" pitchFamily="18" charset="0"/>
            </a:endParaRPr>
          </a:p>
          <a:p>
            <a:endParaRPr lang="en-US" dirty="0">
              <a:latin typeface="Book Antiqua" panose="02040602050305030304" pitchFamily="18" charset="0"/>
            </a:endParaRPr>
          </a:p>
          <a:p>
            <a:endParaRPr lang="en-US" dirty="0"/>
          </a:p>
          <a:p>
            <a:endParaRPr lang="en-US" dirty="0"/>
          </a:p>
        </p:txBody>
      </p:sp>
    </p:spTree>
    <p:extLst>
      <p:ext uri="{BB962C8B-B14F-4D97-AF65-F5344CB8AC3E}">
        <p14:creationId xmlns:p14="http://schemas.microsoft.com/office/powerpoint/2010/main" val="7397622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Effect transition="in" filter="fade">
                                      <p:cBhvr>
                                        <p:cTn id="112" dur="1000"/>
                                        <p:tgtEl>
                                          <p:spTgt spid="3">
                                            <p:txEl>
                                              <p:pRg st="15" end="15"/>
                                            </p:txEl>
                                          </p:spTgt>
                                        </p:tgtEl>
                                      </p:cBhvr>
                                    </p:animEffect>
                                    <p:anim calcmode="lin" valueType="num">
                                      <p:cBhvr>
                                        <p:cTn id="11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Effect transition="in" filter="fade">
                                      <p:cBhvr>
                                        <p:cTn id="119" dur="1000"/>
                                        <p:tgtEl>
                                          <p:spTgt spid="3">
                                            <p:txEl>
                                              <p:pRg st="16" end="16"/>
                                            </p:txEl>
                                          </p:spTgt>
                                        </p:tgtEl>
                                      </p:cBhvr>
                                    </p:animEffect>
                                    <p:anim calcmode="lin" valueType="num">
                                      <p:cBhvr>
                                        <p:cTn id="120"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62200" y="133350"/>
            <a:ext cx="5715000" cy="610820"/>
          </a:xfrm>
        </p:spPr>
        <p:txBody>
          <a:bodyPr>
            <a:normAutofit/>
          </a:bodyPr>
          <a:lstStyle/>
          <a:p>
            <a:r>
              <a:rPr lang="en-US" sz="2800" dirty="0" smtClean="0">
                <a:solidFill>
                  <a:srgbClr val="FFC901"/>
                </a:solidFill>
                <a:latin typeface="Book Antiqua" panose="02040602050305030304" pitchFamily="18" charset="0"/>
              </a:rPr>
              <a:t>Final Things to Know.</a:t>
            </a:r>
            <a:endParaRPr lang="en-US" sz="2800" dirty="0">
              <a:solidFill>
                <a:srgbClr val="FFC901"/>
              </a:solidFill>
              <a:latin typeface="Book Antiqua" panose="02040602050305030304" pitchFamily="18" charset="0"/>
            </a:endParaRPr>
          </a:p>
        </p:txBody>
      </p:sp>
      <p:sp>
        <p:nvSpPr>
          <p:cNvPr id="7" name="Content Placeholder 2"/>
          <p:cNvSpPr>
            <a:spLocks noGrp="1"/>
          </p:cNvSpPr>
          <p:nvPr>
            <p:ph idx="1"/>
          </p:nvPr>
        </p:nvSpPr>
        <p:spPr>
          <a:xfrm>
            <a:off x="2286000" y="742950"/>
            <a:ext cx="6808237" cy="3886200"/>
          </a:xfrm>
        </p:spPr>
        <p:txBody>
          <a:bodyPr>
            <a:normAutofit fontScale="92500"/>
          </a:bodyPr>
          <a:lstStyle/>
          <a:p>
            <a:r>
              <a:rPr lang="en-US" sz="1800" dirty="0" smtClean="0">
                <a:latin typeface="Book Antiqua" panose="02040602050305030304" pitchFamily="18" charset="0"/>
              </a:rPr>
              <a:t>You do not have to attend the IEP meeting alone. You can bring a friend, social worker, lawyer, or family member with you.</a:t>
            </a:r>
          </a:p>
          <a:p>
            <a:r>
              <a:rPr lang="en-US" sz="1800" dirty="0" smtClean="0">
                <a:latin typeface="Book Antiqua" panose="02040602050305030304" pitchFamily="18" charset="0"/>
              </a:rPr>
              <a:t>You should monitor your child’s progress. Keep up with his/her advancement toward IEP goals and/or 504 plan stipulations.</a:t>
            </a:r>
          </a:p>
          <a:p>
            <a:r>
              <a:rPr lang="en-US" sz="1800" dirty="0" smtClean="0">
                <a:latin typeface="Book Antiqua" panose="02040602050305030304" pitchFamily="18" charset="0"/>
              </a:rPr>
              <a:t>Is the school abiding by your child’s IEP or 504 plans? If not, YOU have the write to call that into question. Submit something in writing inquiring as to why the plan is not being followed.</a:t>
            </a:r>
          </a:p>
          <a:p>
            <a:r>
              <a:rPr lang="en-US" sz="1800" dirty="0" smtClean="0">
                <a:latin typeface="Book Antiqua" panose="02040602050305030304" pitchFamily="18" charset="0"/>
              </a:rPr>
              <a:t>Continue to assess whether or not IEP goals or 504 plans are appropriate. If not, request another meeting to address your concerns. As always, request that in writing.</a:t>
            </a:r>
          </a:p>
          <a:p>
            <a:r>
              <a:rPr lang="en-US" sz="1800" dirty="0" smtClean="0">
                <a:latin typeface="Book Antiqua" panose="02040602050305030304" pitchFamily="18" charset="0"/>
              </a:rPr>
              <a:t>You have the right to a second opinion. If you do NOT agree with the school’s diagnosis, you can request an Independent Education Evaluation at the school’s expense.</a:t>
            </a:r>
            <a:endParaRPr lang="en-US" sz="1400" dirty="0" smtClean="0">
              <a:latin typeface="Book Antiqua" panose="02040602050305030304" pitchFamily="18" charset="0"/>
            </a:endParaRPr>
          </a:p>
          <a:p>
            <a:endParaRPr lang="en-US" sz="1400" dirty="0" smtClean="0">
              <a:latin typeface="Book Antiqua" panose="02040602050305030304" pitchFamily="18" charset="0"/>
            </a:endParaRPr>
          </a:p>
          <a:p>
            <a:endParaRPr lang="en-US" sz="1400" dirty="0" smtClean="0">
              <a:latin typeface="Book Antiqua" panose="02040602050305030304" pitchFamily="18" charset="0"/>
            </a:endParaRPr>
          </a:p>
          <a:p>
            <a:endParaRPr lang="en-US" sz="1300" dirty="0" smtClean="0">
              <a:latin typeface="Book Antiqua" panose="02040602050305030304" pitchFamily="18" charset="0"/>
            </a:endParaRPr>
          </a:p>
          <a:p>
            <a:endParaRPr lang="en-US" sz="1600" dirty="0" smtClean="0">
              <a:latin typeface="Book Antiqua" panose="02040602050305030304" pitchFamily="18" charset="0"/>
            </a:endParaRPr>
          </a:p>
          <a:p>
            <a:endParaRPr lang="en-US" dirty="0">
              <a:latin typeface="Book Antiqua" panose="02040602050305030304" pitchFamily="18" charset="0"/>
            </a:endParaRPr>
          </a:p>
          <a:p>
            <a:endParaRPr lang="en-US" dirty="0"/>
          </a:p>
          <a:p>
            <a:endParaRPr lang="en-US" dirty="0"/>
          </a:p>
        </p:txBody>
      </p:sp>
    </p:spTree>
    <p:extLst>
      <p:ext uri="{BB962C8B-B14F-4D97-AF65-F5344CB8AC3E}">
        <p14:creationId xmlns:p14="http://schemas.microsoft.com/office/powerpoint/2010/main" val="40420412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anim calcmode="lin" valueType="num">
                                      <p:cBhvr>
                                        <p:cTn id="2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anim calcmode="lin" valueType="num">
                                      <p:cBhvr>
                                        <p:cTn id="2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42950"/>
            <a:ext cx="8246070" cy="610820"/>
          </a:xfrm>
        </p:spPr>
        <p:txBody>
          <a:bodyPr>
            <a:normAutofit/>
          </a:bodyPr>
          <a:lstStyle/>
          <a:p>
            <a:r>
              <a:rPr lang="en-US" sz="2800" dirty="0" smtClean="0">
                <a:solidFill>
                  <a:srgbClr val="FFC901"/>
                </a:solidFill>
                <a:latin typeface="Book Antiqua" panose="02040602050305030304" pitchFamily="18" charset="0"/>
              </a:rPr>
              <a:t>Resources</a:t>
            </a:r>
            <a:endParaRPr lang="en-US" sz="2800" dirty="0">
              <a:solidFill>
                <a:srgbClr val="FFC901"/>
              </a:solidFill>
              <a:latin typeface="Book Antiqua" panose="02040602050305030304" pitchFamily="18" charset="0"/>
            </a:endParaRPr>
          </a:p>
        </p:txBody>
      </p:sp>
      <p:sp>
        <p:nvSpPr>
          <p:cNvPr id="3" name="Content Placeholder 2"/>
          <p:cNvSpPr>
            <a:spLocks noGrp="1"/>
          </p:cNvSpPr>
          <p:nvPr>
            <p:ph idx="1"/>
          </p:nvPr>
        </p:nvSpPr>
        <p:spPr>
          <a:xfrm>
            <a:off x="457200" y="1504950"/>
            <a:ext cx="8246070" cy="3352800"/>
          </a:xfrm>
        </p:spPr>
        <p:txBody>
          <a:bodyPr>
            <a:normAutofit lnSpcReduction="10000"/>
          </a:bodyPr>
          <a:lstStyle/>
          <a:p>
            <a:pPr marL="0" indent="0" fontAlgn="base">
              <a:buNone/>
            </a:pPr>
            <a:r>
              <a:rPr lang="en-US" sz="1800" dirty="0" smtClean="0">
                <a:latin typeface="Book Antiqua" panose="02040602050305030304" pitchFamily="18" charset="0"/>
              </a:rPr>
              <a:t>For </a:t>
            </a:r>
            <a:r>
              <a:rPr lang="en-US" sz="1800" dirty="0">
                <a:latin typeface="Book Antiqua" panose="02040602050305030304" pitchFamily="18" charset="0"/>
              </a:rPr>
              <a:t>more information on IEPs and your rights, here are a few reputable resources for your reference.</a:t>
            </a:r>
          </a:p>
          <a:p>
            <a:pPr fontAlgn="base"/>
            <a:r>
              <a:rPr lang="en-US" sz="1600" dirty="0" smtClean="0">
                <a:latin typeface="Book Antiqua" panose="02040602050305030304" pitchFamily="18" charset="0"/>
                <a:hlinkClick r:id="rId2"/>
              </a:rPr>
              <a:t>Parent Special Education Information from the Pacer Center, Champions for Children with Disabilities </a:t>
            </a:r>
            <a:endParaRPr lang="en-US" sz="1600" dirty="0" smtClean="0">
              <a:latin typeface="Book Antiqua" panose="02040602050305030304" pitchFamily="18" charset="0"/>
            </a:endParaRPr>
          </a:p>
          <a:p>
            <a:pPr fontAlgn="base"/>
            <a:r>
              <a:rPr lang="en-US" sz="1600" dirty="0" smtClean="0">
                <a:latin typeface="Book Antiqua" panose="02040602050305030304" pitchFamily="18" charset="0"/>
                <a:hlinkClick r:id="rId3"/>
              </a:rPr>
              <a:t>Special Education and IEP’s from the ECAC, Exceptional Children Assistance Center </a:t>
            </a:r>
            <a:endParaRPr lang="en-US" sz="1600" dirty="0" smtClean="0">
              <a:latin typeface="Book Antiqua" panose="02040602050305030304" pitchFamily="18" charset="0"/>
            </a:endParaRPr>
          </a:p>
          <a:p>
            <a:pPr fontAlgn="base"/>
            <a:r>
              <a:rPr lang="en-US" sz="1600" dirty="0" smtClean="0">
                <a:latin typeface="Book Antiqua" panose="02040602050305030304" pitchFamily="18" charset="0"/>
                <a:hlinkClick r:id="rId4"/>
              </a:rPr>
              <a:t>Developing Your Child’s IEP from the Center for Parent Information and Resources </a:t>
            </a:r>
            <a:endParaRPr lang="en-US" sz="1600" dirty="0" smtClean="0">
              <a:latin typeface="Book Antiqua" panose="02040602050305030304" pitchFamily="18" charset="0"/>
            </a:endParaRPr>
          </a:p>
          <a:p>
            <a:pPr fontAlgn="base"/>
            <a:r>
              <a:rPr lang="en-US" sz="1600" dirty="0" smtClean="0">
                <a:latin typeface="Book Antiqua" panose="02040602050305030304" pitchFamily="18" charset="0"/>
                <a:hlinkClick r:id="rId5"/>
              </a:rPr>
              <a:t>A Guide to the Individualized Education Program from the U.S. Department of Education</a:t>
            </a:r>
            <a:endParaRPr lang="en-US" sz="1600" dirty="0" smtClean="0">
              <a:latin typeface="Book Antiqua" panose="02040602050305030304" pitchFamily="18" charset="0"/>
            </a:endParaRPr>
          </a:p>
          <a:p>
            <a:pPr fontAlgn="base"/>
            <a:r>
              <a:rPr lang="en-US" sz="1600" dirty="0" smtClean="0">
                <a:latin typeface="Book Antiqua" panose="02040602050305030304" pitchFamily="18" charset="0"/>
                <a:hlinkClick r:id="rId6"/>
              </a:rPr>
              <a:t>Individualized Education Programs IEP’s with Kids Health from Nemours </a:t>
            </a:r>
            <a:endParaRPr lang="en-US" sz="1600" dirty="0" smtClean="0">
              <a:latin typeface="Book Antiqua" panose="02040602050305030304" pitchFamily="18" charset="0"/>
            </a:endParaRPr>
          </a:p>
          <a:p>
            <a:pPr fontAlgn="base"/>
            <a:r>
              <a:rPr lang="en-US" sz="1600" dirty="0" smtClean="0">
                <a:latin typeface="Book Antiqua" panose="02040602050305030304" pitchFamily="18" charset="0"/>
                <a:hlinkClick r:id="rId7"/>
              </a:rPr>
              <a:t>IDEA</a:t>
            </a:r>
            <a:endParaRPr lang="en-US" sz="1600" dirty="0" smtClean="0">
              <a:latin typeface="Book Antiqua" panose="02040602050305030304" pitchFamily="18" charset="0"/>
            </a:endParaRPr>
          </a:p>
          <a:p>
            <a:pPr fontAlgn="base"/>
            <a:r>
              <a:rPr lang="en-US" sz="1600" dirty="0" smtClean="0">
                <a:latin typeface="Book Antiqua" panose="02040602050305030304" pitchFamily="18" charset="0"/>
                <a:hlinkClick r:id="rId8"/>
              </a:rPr>
              <a:t>IDEIA</a:t>
            </a:r>
            <a:endParaRPr lang="en-US" sz="1600" dirty="0" smtClean="0">
              <a:latin typeface="Book Antiqua" panose="02040602050305030304" pitchFamily="18" charset="0"/>
            </a:endParaRPr>
          </a:p>
          <a:p>
            <a:pPr fontAlgn="base"/>
            <a:r>
              <a:rPr lang="en-US" sz="1600" dirty="0" smtClean="0">
                <a:latin typeface="Book Antiqua" panose="02040602050305030304" pitchFamily="18" charset="0"/>
                <a:hlinkClick r:id="rId9"/>
              </a:rPr>
              <a:t>ADA</a:t>
            </a:r>
            <a:endParaRPr lang="en-US" sz="1600" dirty="0" smtClean="0">
              <a:latin typeface="Book Antiqua" panose="02040602050305030304" pitchFamily="18" charset="0"/>
            </a:endParaRPr>
          </a:p>
          <a:p>
            <a:pPr fontAlgn="base"/>
            <a:endParaRPr lang="en-US" sz="1600" dirty="0" smtClean="0">
              <a:latin typeface="Book Antiqua" panose="02040602050305030304" pitchFamily="18" charset="0"/>
            </a:endParaRPr>
          </a:p>
          <a:p>
            <a:endParaRPr lang="en-US" sz="1400" dirty="0" smtClean="0">
              <a:latin typeface="Book Antiqua" panose="02040602050305030304" pitchFamily="18" charset="0"/>
            </a:endParaRPr>
          </a:p>
          <a:p>
            <a:endParaRPr lang="en-US" sz="1400" dirty="0" smtClean="0">
              <a:latin typeface="Book Antiqua" panose="02040602050305030304" pitchFamily="18" charset="0"/>
            </a:endParaRPr>
          </a:p>
          <a:p>
            <a:endParaRPr lang="en-US" sz="1300" dirty="0" smtClean="0">
              <a:latin typeface="Book Antiqua" panose="02040602050305030304" pitchFamily="18" charset="0"/>
            </a:endParaRPr>
          </a:p>
          <a:p>
            <a:endParaRPr lang="en-US" sz="1600" dirty="0" smtClean="0">
              <a:latin typeface="Book Antiqua" panose="02040602050305030304" pitchFamily="18" charset="0"/>
            </a:endParaRPr>
          </a:p>
          <a:p>
            <a:endParaRPr lang="en-US" dirty="0">
              <a:latin typeface="Book Antiqua" panose="02040602050305030304" pitchFamily="18" charset="0"/>
            </a:endParaRPr>
          </a:p>
          <a:p>
            <a:endParaRPr lang="en-US" dirty="0"/>
          </a:p>
          <a:p>
            <a:endParaRPr lang="en-US" dirty="0"/>
          </a:p>
        </p:txBody>
      </p:sp>
    </p:spTree>
    <p:extLst>
      <p:ext uri="{BB962C8B-B14F-4D97-AF65-F5344CB8AC3E}">
        <p14:creationId xmlns:p14="http://schemas.microsoft.com/office/powerpoint/2010/main" val="26415372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60025-letters-template-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160025-letters-template-16x9</Template>
  <TotalTime>0</TotalTime>
  <Words>905</Words>
  <Application>Microsoft Macintosh PowerPoint</Application>
  <PresentationFormat>On-screen Show (16:9)</PresentationFormat>
  <Paragraphs>100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160025-letters-template-16x9</vt:lpstr>
      <vt:lpstr>Advocating For Your Child with Special Needs/Exceptionalities</vt:lpstr>
      <vt:lpstr>Vocabulary/Terms:</vt:lpstr>
      <vt:lpstr>What is an IEP meeting?</vt:lpstr>
      <vt:lpstr>Is Your Attendance Necessary?</vt:lpstr>
      <vt:lpstr>What Parents/Guardians Should Know…</vt:lpstr>
      <vt:lpstr>Questions to Ask</vt:lpstr>
      <vt:lpstr>Final Things to Know.</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2018-10-01T01:25:47Z</dcterms:created>
  <dcterms:modified xsi:type="dcterms:W3CDTF">2018-10-02T23:14:09Z</dcterms:modified>
</cp:coreProperties>
</file>